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1" r:id="rId25"/>
    <p:sldId id="332" r:id="rId26"/>
    <p:sldId id="338" r:id="rId27"/>
    <p:sldId id="290" r:id="rId28"/>
    <p:sldId id="296" r:id="rId29"/>
    <p:sldId id="326" r:id="rId30"/>
    <p:sldId id="325" r:id="rId31"/>
    <p:sldId id="322" r:id="rId32"/>
    <p:sldId id="271" r:id="rId33"/>
    <p:sldId id="286" r:id="rId34"/>
    <p:sldId id="287" r:id="rId35"/>
    <p:sldId id="288" r:id="rId36"/>
    <p:sldId id="289" r:id="rId37"/>
    <p:sldId id="317" r:id="rId38"/>
    <p:sldId id="319" r:id="rId39"/>
    <p:sldId id="318" r:id="rId40"/>
    <p:sldId id="320" r:id="rId41"/>
    <p:sldId id="321" r:id="rId42"/>
    <p:sldId id="272" r:id="rId43"/>
    <p:sldId id="327" r:id="rId44"/>
    <p:sldId id="328" r:id="rId45"/>
    <p:sldId id="329" r:id="rId46"/>
    <p:sldId id="262" r:id="rId47"/>
    <p:sldId id="261" r:id="rId48"/>
    <p:sldId id="263" r:id="rId49"/>
    <p:sldId id="264" r:id="rId50"/>
    <p:sldId id="292" r:id="rId51"/>
    <p:sldId id="294" r:id="rId52"/>
    <p:sldId id="293" r:id="rId53"/>
    <p:sldId id="312" r:id="rId54"/>
    <p:sldId id="313" r:id="rId55"/>
    <p:sldId id="269" r:id="rId56"/>
    <p:sldId id="297" r:id="rId57"/>
    <p:sldId id="298" r:id="rId58"/>
    <p:sldId id="299" r:id="rId59"/>
    <p:sldId id="315" r:id="rId60"/>
    <p:sldId id="316" r:id="rId61"/>
    <p:sldId id="273" r:id="rId62"/>
    <p:sldId id="301" r:id="rId63"/>
    <p:sldId id="302" r:id="rId64"/>
    <p:sldId id="304" r:id="rId65"/>
    <p:sldId id="305" r:id="rId66"/>
    <p:sldId id="306" r:id="rId67"/>
    <p:sldId id="308" r:id="rId68"/>
    <p:sldId id="309" r:id="rId69"/>
    <p:sldId id="266" r:id="rId70"/>
    <p:sldId id="270" r:id="rId71"/>
    <p:sldId id="310" r:id="rId72"/>
    <p:sldId id="311" r:id="rId73"/>
    <p:sldId id="303"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4" autoAdjust="0"/>
    <p:restoredTop sz="95814"/>
  </p:normalViewPr>
  <p:slideViewPr>
    <p:cSldViewPr snapToGrid="0" snapToObjects="1">
      <p:cViewPr varScale="1">
        <p:scale>
          <a:sx n="77" d="100"/>
          <a:sy n="77" d="100"/>
        </p:scale>
        <p:origin x="126" y="162"/>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57</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58</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72</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47</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50</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1.png"/><Relationship Id="rId4" Type="http://schemas.openxmlformats.org/officeDocument/2006/relationships/image" Target="../media/image65.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41.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8.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2.png"/><Relationship Id="rId4" Type="http://schemas.openxmlformats.org/officeDocument/2006/relationships/image" Target="../media/image5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1.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4" Type="http://schemas.openxmlformats.org/officeDocument/2006/relationships/image" Target="../media/image813.png"/><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3.png"/><Relationship Id="rId4" Type="http://schemas.openxmlformats.org/officeDocument/2006/relationships/image" Target="../media/image461.png"/><Relationship Id="rId9" Type="http://schemas.openxmlformats.org/officeDocument/2006/relationships/image" Target="../media/image51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3.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0.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4.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2.png"/><Relationship Id="rId9" Type="http://schemas.openxmlformats.org/officeDocument/2006/relationships/image" Target="../media/image9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9.PNG"/><Relationship Id="rId10" Type="http://schemas.openxmlformats.org/officeDocument/2006/relationships/image" Target="../media/image810.png"/><Relationship Id="rId4" Type="http://schemas.openxmlformats.org/officeDocument/2006/relationships/image" Target="../media/image101.PNG"/><Relationship Id="rId9" Type="http://schemas.openxmlformats.org/officeDocument/2006/relationships/image" Target="../media/image710.png"/></Relationships>
</file>

<file path=ppt/slides/_rels/slide6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1.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270.png"/><Relationship Id="rId4" Type="http://schemas.openxmlformats.org/officeDocument/2006/relationships/image" Target="../media/image260.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00.png"/><Relationship Id="rId3" Type="http://schemas.openxmlformats.org/officeDocument/2006/relationships/image" Target="../media/image117.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9255436" y="5686733"/>
            <a:ext cx="1415772" cy="830997"/>
          </a:xfrm>
          <a:prstGeom prst="rect">
            <a:avLst/>
          </a:prstGeom>
        </p:spPr>
        <p:txBody>
          <a:bodyPr wrap="none">
            <a:spAutoFit/>
          </a:bodyPr>
          <a:lstStyle/>
          <a:p>
            <a:r>
              <a:rPr lang="ja-JP" altLang="en-US" sz="4800" b="1" dirty="0"/>
              <a:t>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7821975" y="5587547"/>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71750" y="1876599"/>
            <a:ext cx="9446817" cy="584775"/>
          </a:xfrm>
          <a:prstGeom prst="rect">
            <a:avLst/>
          </a:prstGeom>
        </p:spPr>
        <p:txBody>
          <a:bodyPr wrap="none">
            <a:spAutoFit/>
          </a:bodyPr>
          <a:lstStyle/>
          <a:p>
            <a:r>
              <a:rPr lang="ja-JP" altLang="en-US" sz="3200" b="1" dirty="0"/>
              <a:t>数学の確率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6860F912-9056-4604-9BBD-C222C833E345}"/>
                  </a:ext>
                </a:extLst>
              </p:cNvPr>
              <p:cNvSpPr/>
              <p:nvPr/>
            </p:nvSpPr>
            <p:spPr>
              <a:xfrm>
                <a:off x="2419285" y="5802125"/>
                <a:ext cx="6959919"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en-US" altLang="ja-JP" sz="3600" b="0" i="1">
                            <a:solidFill>
                              <a:schemeClr val="accent1"/>
                            </a:solidFill>
                            <a:latin typeface="Cambria Math" panose="02040503050406030204" pitchFamily="18" charset="0"/>
                          </a:rPr>
                          <m:t>𝑋</m:t>
                        </m:r>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xmlns="">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419285" y="5802125"/>
                <a:ext cx="6959919" cy="650756"/>
              </a:xfrm>
              <a:prstGeom prst="rect">
                <a:avLst/>
              </a:prstGeom>
              <a:blipFill>
                <a:blip r:embed="rId8"/>
                <a:stretch>
                  <a:fillRect t="-13084" r="-1664"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084264" cy="646331"/>
          </a:xfrm>
          <a:prstGeom prst="rect">
            <a:avLst/>
          </a:prstGeom>
        </p:spPr>
        <p:txBody>
          <a:bodyPr wrap="none">
            <a:spAutoFit/>
          </a:bodyPr>
          <a:lstStyle/>
          <a:p>
            <a:r>
              <a:rPr lang="ja-JP" altLang="en-US" sz="3600" b="1" u="sng" dirty="0"/>
              <a:t>コインを</a:t>
            </a:r>
            <a:r>
              <a:rPr lang="en-US" altLang="ja-JP" sz="3600" b="1" u="sng" dirty="0"/>
              <a:t>3</a:t>
            </a:r>
            <a:r>
              <a:rPr lang="ja-JP" altLang="en-US" sz="3600" b="1" u="sng" dirty="0"/>
              <a:t>回投げて，表が</a:t>
            </a:r>
            <a:r>
              <a:rPr lang="en-US" altLang="ja-JP" sz="3600" b="1" u="sng" dirty="0"/>
              <a:t>2</a:t>
            </a:r>
            <a:r>
              <a:rPr lang="ja-JP" altLang="en-US" sz="3600" b="1" u="sng" dirty="0"/>
              <a:t>回出る確率</a:t>
            </a:r>
            <a:endParaRPr lang="en-US" altLang="ja-JP" sz="3600" b="1" u="sng"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8106193"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i="1" smtClean="0">
                        <a:latin typeface="Cambria Math" panose="02040503050406030204" pitchFamily="18" charset="0"/>
                      </a:rPr>
                      <m:t>𝑝</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𝑋</m:t>
                        </m:r>
                        <m:r>
                          <a:rPr lang="en-US" altLang="ja-JP" sz="3200" i="1">
                            <a:latin typeface="Cambria Math" panose="02040503050406030204" pitchFamily="18" charset="0"/>
                          </a:rPr>
                          <m:t>=</m:t>
                        </m:r>
                        <m:r>
                          <a:rPr lang="ja-JP" altLang="en-US" sz="3200" i="1">
                            <a:latin typeface="Cambria Math" panose="02040503050406030204" pitchFamily="18" charset="0"/>
                          </a:rPr>
                          <m:t>表</m:t>
                        </m:r>
                      </m:e>
                    </m:d>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xmlns="">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8106193" cy="787716"/>
              </a:xfrm>
              <a:prstGeom prst="rect">
                <a:avLst/>
              </a:prstGeom>
              <a:blipFill>
                <a:blip r:embed="rId2"/>
                <a:stretch>
                  <a:fillRect l="-1880"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mc:Choice xmlns:a14="http://schemas.microsoft.com/office/drawing/2010/main" Requires="a14">
          <p:sp>
            <p:nvSpPr>
              <p:cNvPr id="9" name="正方形/長方形 8">
                <a:extLst>
                  <a:ext uri="{FF2B5EF4-FFF2-40B4-BE49-F238E27FC236}">
                    <a16:creationId xmlns:a16="http://schemas.microsoft.com/office/drawing/2014/main" id="{00772FC3-B7CF-4B83-9CCE-8CE39BC02AA8}"/>
                  </a:ext>
                </a:extLst>
              </p:cNvPr>
              <p:cNvSpPr/>
              <p:nvPr/>
            </p:nvSpPr>
            <p:spPr>
              <a:xfrm>
                <a:off x="912848" y="5320153"/>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912848" y="5320153"/>
                <a:ext cx="1123897" cy="830997"/>
              </a:xfrm>
              <a:prstGeom prst="rect">
                <a:avLst/>
              </a:prstGeom>
              <a:blipFill>
                <a:blip r:embed="rId6"/>
                <a:stretch>
                  <a:fillRect b="-4412"/>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98639"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A46CAB98-57C6-4229-992D-276A405B9529}"/>
                  </a:ext>
                </a:extLst>
              </p:cNvPr>
              <p:cNvSpPr/>
              <p:nvPr/>
            </p:nvSpPr>
            <p:spPr>
              <a:xfrm>
                <a:off x="2113121" y="524789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113121" y="5247898"/>
                <a:ext cx="3733971" cy="400110"/>
              </a:xfrm>
              <a:prstGeom prst="rect">
                <a:avLst/>
              </a:prstGeom>
              <a:blipFill>
                <a:blip r:embed="rId7"/>
                <a:stretch>
                  <a:fillRect t="-7576"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71784227-78D9-417A-99A7-DB6A5C984ED9}"/>
                  </a:ext>
                </a:extLst>
              </p:cNvPr>
              <p:cNvSpPr/>
              <p:nvPr/>
            </p:nvSpPr>
            <p:spPr>
              <a:xfrm>
                <a:off x="1997225" y="5946151"/>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1997225" y="5946151"/>
                <a:ext cx="4971041" cy="635046"/>
              </a:xfrm>
              <a:prstGeom prst="rect">
                <a:avLst/>
              </a:prstGeom>
              <a:blipFill>
                <a:blip r:embed="rId8"/>
                <a:stretch>
                  <a:fillRect l="-1104" r="-36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96261C37-BAFE-4B15-BCA9-7CDBBF7F90BB}"/>
                  </a:ext>
                </a:extLst>
              </p:cNvPr>
              <p:cNvSpPr/>
              <p:nvPr/>
            </p:nvSpPr>
            <p:spPr>
              <a:xfrm>
                <a:off x="7047365" y="5076377"/>
                <a:ext cx="5349413" cy="811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400" i="1" smtClean="0">
                              <a:latin typeface="Cambria Math" panose="02040503050406030204" pitchFamily="18" charset="0"/>
                            </a:rPr>
                          </m:ctrlPr>
                        </m:funcPr>
                        <m:fName>
                          <m:limLow>
                            <m:limLowPr>
                              <m:ctrlPr>
                                <a:rPr lang="pt-BR" altLang="ja-JP" sz="2400" i="1" smtClean="0">
                                  <a:latin typeface="Cambria Math" panose="02040503050406030204" pitchFamily="18" charset="0"/>
                                </a:rPr>
                              </m:ctrlPr>
                            </m:limLowPr>
                            <m:e>
                              <m:r>
                                <m:rPr>
                                  <m:sty m:val="p"/>
                                </m:rPr>
                                <a:rPr lang="pt-BR" altLang="ja-JP" sz="2400" i="0" smtClean="0">
                                  <a:latin typeface="Cambria Math" panose="02040503050406030204" pitchFamily="18" charset="0"/>
                                </a:rPr>
                                <m:t>lim</m:t>
                              </m:r>
                            </m:e>
                            <m:lim>
                              <m:r>
                                <a:rPr lang="pt-BR" altLang="ja-JP" sz="2400" i="1" smtClean="0">
                                  <a:latin typeface="Cambria Math" panose="02040503050406030204" pitchFamily="18" charset="0"/>
                                </a:rPr>
                                <m:t>𝑛</m:t>
                              </m:r>
                              <m:r>
                                <a:rPr lang="pt-BR" altLang="ja-JP" sz="2400" i="1" smtClean="0">
                                  <a:latin typeface="Cambria Math" panose="02040503050406030204" pitchFamily="18" charset="0"/>
                                </a:rPr>
                                <m:t>→∞</m:t>
                              </m:r>
                            </m:lim>
                          </m:limLow>
                        </m:fName>
                        <m:e>
                          <m:d>
                            <m:dPr>
                              <m:ctrlPr>
                                <a:rPr lang="en-US" altLang="ja-JP" sz="2400" i="1">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i="1">
                                      <a:latin typeface="Cambria Math" panose="02040503050406030204" pitchFamily="18" charset="0"/>
                                    </a:rPr>
                                    <m:t>𝑛</m:t>
                                  </m:r>
                                </m:num>
                                <m:den>
                                  <m:r>
                                    <a:rPr lang="en-US" altLang="ja-JP" sz="2400" i="1">
                                      <a:latin typeface="Cambria Math" panose="02040503050406030204" pitchFamily="18" charset="0"/>
                                    </a:rPr>
                                    <m:t>𝑥</m:t>
                                  </m:r>
                                </m:den>
                              </m:f>
                            </m:e>
                          </m:d>
                          <m:sSup>
                            <m:sSupPr>
                              <m:ctrlPr>
                                <a:rPr lang="en-US" altLang="ja-JP" sz="2400" i="1">
                                  <a:latin typeface="Cambria Math" panose="02040503050406030204" pitchFamily="18" charset="0"/>
                                </a:rPr>
                              </m:ctrlPr>
                            </m:sSupPr>
                            <m:e>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i="1">
                                      <a:latin typeface="Cambria Math" panose="02040503050406030204" pitchFamily="18" charset="0"/>
                                    </a:rPr>
                                    <m:t>𝑛</m:t>
                                  </m:r>
                                </m:den>
                              </m:f>
                              <m:r>
                                <a:rPr lang="en-US" altLang="ja-JP" sz="2400" b="0" i="1" smtClean="0">
                                  <a:latin typeface="Cambria Math" panose="02040503050406030204" pitchFamily="18" charset="0"/>
                                </a:rPr>
                                <m:t>)</m:t>
                              </m:r>
                            </m:e>
                            <m:sup>
                              <m:r>
                                <a:rPr lang="en-US" altLang="ja-JP" sz="2400" i="1">
                                  <a:latin typeface="Cambria Math" panose="02040503050406030204" pitchFamily="18" charset="0"/>
                                </a:rPr>
                                <m:t>𝑥</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f>
                                <m:fPr>
                                  <m:ctrlPr>
                                    <a:rPr lang="en-US" altLang="ja-JP" sz="2400" i="1">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i="1">
                                      <a:latin typeface="Cambria Math" panose="02040503050406030204" pitchFamily="18" charset="0"/>
                                    </a:rPr>
                                    <m:t>𝑛</m:t>
                                  </m:r>
                                </m:den>
                              </m:f>
                              <m:r>
                                <a:rPr lang="en-US" altLang="ja-JP" sz="2400" i="1">
                                  <a:latin typeface="Cambria Math" panose="02040503050406030204" pitchFamily="18" charset="0"/>
                                </a:rPr>
                                <m:t>)</m:t>
                              </m:r>
                            </m:e>
                            <m:sup>
                              <m:r>
                                <a:rPr lang="en-US" altLang="ja-JP" sz="2400" i="1">
                                  <a:latin typeface="Cambria Math" panose="02040503050406030204" pitchFamily="18" charset="0"/>
                                </a:rPr>
                                <m:t>𝑛</m:t>
                              </m:r>
                              <m:r>
                                <a:rPr lang="en-US" altLang="ja-JP" sz="2400" i="1">
                                  <a:latin typeface="Cambria Math" panose="02040503050406030204" pitchFamily="18" charset="0"/>
                                </a:rPr>
                                <m:t>−</m:t>
                              </m:r>
                              <m:r>
                                <a:rPr lang="en-US" altLang="ja-JP" sz="2400" i="1">
                                  <a:latin typeface="Cambria Math" panose="02040503050406030204" pitchFamily="18" charset="0"/>
                                </a:rPr>
                                <m:t>𝑥</m:t>
                              </m:r>
                            </m:sup>
                          </m:sSup>
                        </m:e>
                      </m:func>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ja-JP" altLang="en-US" sz="2400" i="1">
                              <a:latin typeface="Cambria Math" panose="02040503050406030204" pitchFamily="18" charset="0"/>
                            </a:rPr>
                            <m:t>𝜆</m:t>
                          </m:r>
                        </m:sup>
                      </m:sSup>
                      <m:f>
                        <m:fPr>
                          <m:ctrlPr>
                            <a:rPr lang="en-US" altLang="ja-JP" sz="2400" b="0" i="1" smtClean="0">
                              <a:latin typeface="Cambria Math" panose="02040503050406030204" pitchFamily="18" charset="0"/>
                            </a:rPr>
                          </m:ctrlPr>
                        </m:fPr>
                        <m:num>
                          <m:sSup>
                            <m:sSupPr>
                              <m:ctrlPr>
                                <a:rPr lang="en-US" altLang="ja-JP" sz="2400" b="0" i="1" smtClean="0">
                                  <a:latin typeface="Cambria Math" panose="02040503050406030204" pitchFamily="18" charset="0"/>
                                </a:rPr>
                              </m:ctrlPr>
                            </m:sSupPr>
                            <m:e>
                              <m:r>
                                <a:rPr lang="ja-JP" altLang="en-US" sz="2400" i="1">
                                  <a:latin typeface="Cambria Math" panose="02040503050406030204" pitchFamily="18" charset="0"/>
                                </a:rPr>
                                <m:t>𝜆</m:t>
                              </m:r>
                            </m:e>
                            <m:sup>
                              <m:r>
                                <a:rPr lang="en-US" altLang="ja-JP" sz="2400" b="0" i="1" smtClean="0">
                                  <a:latin typeface="Cambria Math" panose="02040503050406030204" pitchFamily="18" charset="0"/>
                                </a:rPr>
                                <m:t>𝑥</m:t>
                              </m:r>
                            </m:sup>
                          </m:sSup>
                        </m:num>
                        <m:den>
                          <m:r>
                            <a:rPr lang="en-US" altLang="ja-JP" sz="2400" b="0" i="1" smtClean="0">
                              <a:latin typeface="Cambria Math" panose="02040503050406030204" pitchFamily="18" charset="0"/>
                            </a:rPr>
                            <m:t>𝑥</m:t>
                          </m:r>
                          <m:r>
                            <a:rPr lang="en-US" altLang="ja-JP" sz="2400" b="0" i="1" smtClean="0">
                              <a:latin typeface="Cambria Math" panose="02040503050406030204" pitchFamily="18" charset="0"/>
                              <a:ea typeface="Cambria Math" panose="02040503050406030204" pitchFamily="18" charset="0"/>
                            </a:rPr>
                            <m:t>!</m:t>
                          </m:r>
                        </m:den>
                      </m:f>
                    </m:oMath>
                  </m:oMathPara>
                </a14:m>
                <a:endParaRPr lang="ja-JP" altLang="en-US" sz="2400" dirty="0"/>
              </a:p>
            </p:txBody>
          </p:sp>
        </mc:Choice>
        <mc:Fallback>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7047365" y="5076377"/>
                <a:ext cx="5349413" cy="811248"/>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7F1565F-E3EC-4050-8BC9-DA2D438A459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37138</TotalTime>
  <Words>4070</Words>
  <Application>Microsoft Office PowerPoint</Application>
  <PresentationFormat>ワイド画面</PresentationFormat>
  <Paragraphs>771</Paragraphs>
  <Slides>73</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73</vt:i4>
      </vt:variant>
    </vt:vector>
  </HeadingPairs>
  <TitlesOfParts>
    <vt:vector size="80"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PowerPoint プレゼンテーション</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401</cp:revision>
  <dcterms:created xsi:type="dcterms:W3CDTF">2019-05-21T13:35:05Z</dcterms:created>
  <dcterms:modified xsi:type="dcterms:W3CDTF">2019-11-07T00:37:31Z</dcterms:modified>
</cp:coreProperties>
</file>